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7011D0C-B287-4D13-B0D4-7A31E5F52CAB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709" userDrawn="1">
          <p15:clr>
            <a:srgbClr val="A4A3A4"/>
          </p15:clr>
        </p15:guide>
        <p15:guide id="3" orient="horz" pos="618" userDrawn="1">
          <p15:clr>
            <a:srgbClr val="A4A3A4"/>
          </p15:clr>
        </p15:guide>
        <p15:guide id="4" orient="horz" pos="3748" userDrawn="1">
          <p15:clr>
            <a:srgbClr val="A4A3A4"/>
          </p15:clr>
        </p15:guide>
        <p15:guide id="5" orient="horz" pos="3838" userDrawn="1">
          <p15:clr>
            <a:srgbClr val="A4A3A4"/>
          </p15:clr>
        </p15:guide>
        <p15:guide id="6" pos="272" userDrawn="1">
          <p15:clr>
            <a:srgbClr val="A4A3A4"/>
          </p15:clr>
        </p15:guide>
        <p15:guide id="7" pos="7408" userDrawn="1">
          <p15:clr>
            <a:srgbClr val="A4A3A4"/>
          </p15:clr>
        </p15:guide>
        <p15:guide id="8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900"/>
    <a:srgbClr val="CCFF00"/>
    <a:srgbClr val="A5AAAF"/>
    <a:srgbClr val="D74B14"/>
    <a:srgbClr val="FA4B0F"/>
    <a:srgbClr val="EEEEEE"/>
    <a:srgbClr val="D9D9D9"/>
    <a:srgbClr val="FFFFF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5434C-454F-4DA4-889D-A838AE7AF057}" v="2" dt="2022-05-05T07:17:46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1678" autoAdjust="0"/>
  </p:normalViewPr>
  <p:slideViewPr>
    <p:cSldViewPr snapToObjects="1">
      <p:cViewPr varScale="1">
        <p:scale>
          <a:sx n="60" d="100"/>
          <a:sy n="60" d="100"/>
        </p:scale>
        <p:origin x="198" y="45"/>
      </p:cViewPr>
      <p:guideLst>
        <p:guide orient="horz" pos="2160"/>
        <p:guide orient="horz" pos="709"/>
        <p:guide orient="horz" pos="618"/>
        <p:guide orient="horz" pos="3748"/>
        <p:guide orient="horz" pos="3838"/>
        <p:guide pos="272"/>
        <p:guide pos="740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-3828" y="-72"/>
      </p:cViewPr>
      <p:guideLst>
        <p:guide orient="horz" pos="2880"/>
        <p:guide pos="2160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50F85-4464-4EE6-B7FB-A7A463D83B6B}" type="datetimeFigureOut">
              <a:rPr lang="de-DE" smtClean="0"/>
              <a:pPr/>
              <a:t>23.05.2022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43E99-BB3B-4E54-8A85-3786D126144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73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43E99-BB3B-4E54-8A85-3786D126144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1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10" Type="http://schemas.openxmlformats.org/officeDocument/2006/relationships/image" Target="../media/image6.sv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EAE06B50-D0EE-4D88-8391-512566C6DBDE}"/>
              </a:ext>
            </a:extLst>
          </p:cNvPr>
          <p:cNvSpPr/>
          <p:nvPr userDrawn="1"/>
        </p:nvSpPr>
        <p:spPr>
          <a:xfrm rot="2700000">
            <a:off x="5878782" y="1827351"/>
            <a:ext cx="432048" cy="43204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17" name="guideLines" hidden="1"/>
          <p:cNvGrpSpPr/>
          <p:nvPr userDrawn="1">
            <p:custDataLst>
              <p:tags r:id="rId1"/>
            </p:custDataLst>
          </p:nvPr>
        </p:nvGrpSpPr>
        <p:grpSpPr>
          <a:xfrm>
            <a:off x="-4800" y="-3600"/>
            <a:ext cx="12203171" cy="6865200"/>
            <a:chOff x="-3600" y="-3600"/>
            <a:chExt cx="9152378" cy="6865200"/>
          </a:xfrm>
        </p:grpSpPr>
        <p:cxnSp>
          <p:nvCxnSpPr>
            <p:cNvPr id="18" name="Gerade Verbindung 17" hidden="1"/>
            <p:cNvCxnSpPr/>
            <p:nvPr/>
          </p:nvCxnSpPr>
          <p:spPr>
            <a:xfrm>
              <a:off x="-3600" y="978279"/>
              <a:ext cx="9147600" cy="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-3600" y="3426619"/>
              <a:ext cx="9147600" cy="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0" y="6379029"/>
              <a:ext cx="9147600" cy="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 hidden="1"/>
            <p:cNvCxnSpPr/>
            <p:nvPr/>
          </p:nvCxnSpPr>
          <p:spPr>
            <a:xfrm>
              <a:off x="321029" y="0"/>
              <a:ext cx="0" cy="686160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 hidden="1"/>
            <p:cNvCxnSpPr/>
            <p:nvPr/>
          </p:nvCxnSpPr>
          <p:spPr>
            <a:xfrm>
              <a:off x="4499990" y="0"/>
              <a:ext cx="0" cy="686160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 hidden="1"/>
            <p:cNvCxnSpPr/>
            <p:nvPr/>
          </p:nvCxnSpPr>
          <p:spPr>
            <a:xfrm>
              <a:off x="8818209" y="-3600"/>
              <a:ext cx="0" cy="686160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 hidden="1"/>
            <p:cNvCxnSpPr/>
            <p:nvPr>
              <p:custDataLst>
                <p:tags r:id="rId2"/>
              </p:custDataLst>
            </p:nvPr>
          </p:nvCxnSpPr>
          <p:spPr>
            <a:xfrm>
              <a:off x="-16" y="1556740"/>
              <a:ext cx="9147600" cy="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 hidden="1"/>
            <p:cNvCxnSpPr/>
            <p:nvPr>
              <p:custDataLst>
                <p:tags r:id="rId3"/>
              </p:custDataLst>
            </p:nvPr>
          </p:nvCxnSpPr>
          <p:spPr>
            <a:xfrm>
              <a:off x="1178" y="5949350"/>
              <a:ext cx="9147600" cy="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 hidden="1"/>
            <p:cNvCxnSpPr/>
            <p:nvPr/>
          </p:nvCxnSpPr>
          <p:spPr>
            <a:xfrm>
              <a:off x="4643438" y="0"/>
              <a:ext cx="0" cy="6861600"/>
            </a:xfrm>
            <a:prstGeom prst="line">
              <a:avLst/>
            </a:prstGeom>
            <a:ln w="3175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Grafik 37" descr="conenergy_ag_sw_schwarz.eps">
            <a:extLst>
              <a:ext uri="{FF2B5EF4-FFF2-40B4-BE49-F238E27FC236}">
                <a16:creationId xmlns:a16="http://schemas.microsoft.com/office/drawing/2014/main" id="{81F584BD-918B-4C52-9475-2F6FD4B64EF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lum bright="10000"/>
          </a:blip>
          <a:stretch>
            <a:fillRect/>
          </a:stretch>
        </p:blipFill>
        <p:spPr>
          <a:xfrm>
            <a:off x="10130679" y="6306022"/>
            <a:ext cx="1256945" cy="340422"/>
          </a:xfrm>
          <a:prstGeom prst="rect">
            <a:avLst/>
          </a:prstGeom>
        </p:spPr>
      </p:pic>
      <p:pic>
        <p:nvPicPr>
          <p:cNvPr id="39" name="Grafik 38" descr="conenergy_ag_sw_schwarz.eps">
            <a:extLst>
              <a:ext uri="{FF2B5EF4-FFF2-40B4-BE49-F238E27FC236}">
                <a16:creationId xmlns:a16="http://schemas.microsoft.com/office/drawing/2014/main" id="{430D32F9-5FBD-4661-A24D-42B2D565C6B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lum bright="10000"/>
          </a:blip>
          <a:stretch>
            <a:fillRect/>
          </a:stretch>
        </p:blipFill>
        <p:spPr>
          <a:xfrm>
            <a:off x="9408368" y="6237369"/>
            <a:ext cx="503956" cy="503956"/>
          </a:xfrm>
          <a:prstGeom prst="rect">
            <a:avLst/>
          </a:prstGeom>
          <a:effectLst/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B966AB9-27A8-4915-A2E8-56F68CA80F5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754" y="373289"/>
            <a:ext cx="1766456" cy="943507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B2DF1E0-06AE-4D53-859A-C0DEF27EE5D9}"/>
              </a:ext>
            </a:extLst>
          </p:cNvPr>
          <p:cNvCxnSpPr>
            <a:cxnSpLocks/>
          </p:cNvCxnSpPr>
          <p:nvPr userDrawn="1"/>
        </p:nvCxnSpPr>
        <p:spPr>
          <a:xfrm>
            <a:off x="6094806" y="414000"/>
            <a:ext cx="0" cy="885157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4E14BDDC-2B2F-4D1D-AA99-609412761387}"/>
              </a:ext>
            </a:extLst>
          </p:cNvPr>
          <p:cNvSpPr txBox="1"/>
          <p:nvPr userDrawn="1"/>
        </p:nvSpPr>
        <p:spPr>
          <a:xfrm>
            <a:off x="3826554" y="6219491"/>
            <a:ext cx="4536504" cy="503957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none" lIns="108000" tIns="108000" rIns="108000" bIns="108000" rtlCol="0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800" b="0" cap="none" baseline="0" dirty="0">
                <a:solidFill>
                  <a:schemeClr val="tx2"/>
                </a:solidFill>
                <a:latin typeface="+mj-lt"/>
              </a:rPr>
              <a:t>www.e-world-essen.com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4955FC4-67A5-43AF-AB6A-81EBEFF55326}"/>
              </a:ext>
            </a:extLst>
          </p:cNvPr>
          <p:cNvSpPr txBox="1"/>
          <p:nvPr userDrawn="1"/>
        </p:nvSpPr>
        <p:spPr>
          <a:xfrm>
            <a:off x="695400" y="6219491"/>
            <a:ext cx="4536504" cy="503957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none" lIns="108000" tIns="108000" rIns="108000" bIns="108000" rtlCol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800" b="0" cap="none" baseline="0" dirty="0">
                <a:solidFill>
                  <a:schemeClr val="tx2"/>
                </a:solidFill>
                <a:latin typeface="Officina Sans ITC Pro Book" panose="020C0506030503020204" pitchFamily="34" charset="0"/>
              </a:rPr>
              <a:t>#</a:t>
            </a:r>
            <a:r>
              <a:rPr lang="de-DE" sz="1800" b="0" cap="none" baseline="0" dirty="0">
                <a:solidFill>
                  <a:schemeClr val="tx2"/>
                </a:solidFill>
                <a:latin typeface="+mj-lt"/>
              </a:rPr>
              <a:t>Eworld2022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994791-692A-413A-99EA-998AC00A4A7D}"/>
              </a:ext>
            </a:extLst>
          </p:cNvPr>
          <p:cNvSpPr/>
          <p:nvPr userDrawn="1"/>
        </p:nvSpPr>
        <p:spPr bwMode="auto">
          <a:xfrm>
            <a:off x="786000" y="5373216"/>
            <a:ext cx="5112567" cy="34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cap="all" baseline="0" dirty="0">
                <a:solidFill>
                  <a:srgbClr val="848E93"/>
                </a:solidFill>
                <a:latin typeface="Officina Sans ITC Pro Book" panose="020C0506030503020204" pitchFamily="34" charset="0"/>
              </a:rPr>
              <a:t>Trade Fair  </a:t>
            </a:r>
            <a:r>
              <a:rPr lang="en-US" sz="2000" cap="all" baseline="10000" dirty="0">
                <a:solidFill>
                  <a:srgbClr val="848E93"/>
                </a:solidFill>
                <a:latin typeface="Officina Sans ITC Pro Book" panose="020C0506030503020204" pitchFamily="34" charset="0"/>
              </a:rPr>
              <a:t>|</a:t>
            </a:r>
            <a:r>
              <a:rPr lang="en-US" sz="1600" cap="all" baseline="0" dirty="0">
                <a:solidFill>
                  <a:srgbClr val="848E93"/>
                </a:solidFill>
                <a:latin typeface="Officina Sans ITC Pro Book" panose="020C0506030503020204" pitchFamily="34" charset="0"/>
              </a:rPr>
              <a:t>  Networking  </a:t>
            </a:r>
            <a:r>
              <a:rPr lang="en-US" sz="2000" cap="all" baseline="10000" dirty="0">
                <a:solidFill>
                  <a:srgbClr val="848E93"/>
                </a:solidFill>
                <a:latin typeface="Officina Sans ITC Pro Book" panose="020C0506030503020204" pitchFamily="34" charset="0"/>
              </a:rPr>
              <a:t>|</a:t>
            </a:r>
            <a:r>
              <a:rPr lang="en-US" sz="1600" cap="all" baseline="0" dirty="0">
                <a:solidFill>
                  <a:srgbClr val="848E93"/>
                </a:solidFill>
                <a:latin typeface="Officina Sans ITC Pro Book" panose="020C0506030503020204" pitchFamily="34" charset="0"/>
              </a:rPr>
              <a:t>  Congress  </a:t>
            </a:r>
            <a:r>
              <a:rPr lang="en-US" sz="2000" cap="all" baseline="10000" dirty="0">
                <a:solidFill>
                  <a:srgbClr val="848E93"/>
                </a:solidFill>
                <a:latin typeface="Officina Sans ITC Pro Book" panose="020C0506030503020204" pitchFamily="34" charset="0"/>
              </a:rPr>
              <a:t>|</a:t>
            </a:r>
            <a:r>
              <a:rPr lang="en-US" sz="1600" cap="all" baseline="0" dirty="0">
                <a:solidFill>
                  <a:srgbClr val="848E93"/>
                </a:solidFill>
                <a:latin typeface="Officina Sans ITC Pro Book" panose="020C0506030503020204" pitchFamily="34" charset="0"/>
              </a:rPr>
              <a:t>  EXPERT FORUMS</a:t>
            </a:r>
            <a:endParaRPr kumimoji="0" lang="de-DE" sz="1600" i="0" u="none" strike="noStrike" cap="all" normalizeH="0" baseline="0" dirty="0">
              <a:ln>
                <a:noFill/>
              </a:ln>
              <a:solidFill>
                <a:srgbClr val="848E93"/>
              </a:solidFill>
              <a:effectLst/>
              <a:latin typeface="Officina Sans ITC Pro Book" panose="020C0506030503020204" pitchFamily="34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64ADF317-9D7A-41F4-9110-3B016A54794E}"/>
              </a:ext>
            </a:extLst>
          </p:cNvPr>
          <p:cNvSpPr/>
          <p:nvPr userDrawn="1"/>
        </p:nvSpPr>
        <p:spPr bwMode="auto">
          <a:xfrm>
            <a:off x="329087" y="1563951"/>
            <a:ext cx="11341799" cy="3800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i="0" u="none" strike="noStrike" cap="all" baseline="0" dirty="0">
                <a:solidFill>
                  <a:srgbClr val="758E8E"/>
                </a:solidFill>
                <a:latin typeface="+mj-lt"/>
              </a:rPr>
              <a:t>Das </a:t>
            </a:r>
            <a:r>
              <a:rPr lang="de-DE" sz="1600" b="0" i="0" u="none" strike="noStrike" cap="all" baseline="0" dirty="0" err="1">
                <a:solidFill>
                  <a:srgbClr val="758E8E"/>
                </a:solidFill>
                <a:latin typeface="+mj-lt"/>
              </a:rPr>
              <a:t>Recruitingevent</a:t>
            </a:r>
            <a:r>
              <a:rPr lang="de-DE" sz="1600" b="0" i="0" u="none" strike="noStrike" cap="all" baseline="0" dirty="0">
                <a:solidFill>
                  <a:srgbClr val="758E8E"/>
                </a:solidFill>
                <a:latin typeface="+mj-lt"/>
              </a:rPr>
              <a:t> für die Energiewirtschaft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3B802EA-2A67-4274-9BC0-5CCF8C52E4DA}"/>
              </a:ext>
            </a:extLst>
          </p:cNvPr>
          <p:cNvSpPr/>
          <p:nvPr userDrawn="1"/>
        </p:nvSpPr>
        <p:spPr bwMode="auto">
          <a:xfrm>
            <a:off x="786000" y="4022647"/>
            <a:ext cx="3567213" cy="5510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0" tIns="90000" rIns="180000" bIns="90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cap="all" baseline="0" dirty="0" err="1">
                <a:solidFill>
                  <a:schemeClr val="accent2"/>
                </a:solidFill>
                <a:latin typeface="ITC Officina Serif Std Book" panose="02060506040203020204" pitchFamily="18" charset="0"/>
              </a:rPr>
              <a:t>Hier</a:t>
            </a:r>
            <a:r>
              <a:rPr lang="en-US" sz="2400" b="1" cap="all" baseline="0" dirty="0">
                <a:solidFill>
                  <a:schemeClr val="accent2"/>
                </a:solidFill>
                <a:latin typeface="ITC Officina Serif Std Book" panose="02060506040203020204" pitchFamily="18" charset="0"/>
              </a:rPr>
              <a:t> </a:t>
            </a:r>
            <a:r>
              <a:rPr lang="en-US" sz="2400" b="1" cap="all" baseline="0" dirty="0" err="1">
                <a:solidFill>
                  <a:schemeClr val="accent2"/>
                </a:solidFill>
                <a:latin typeface="ITC Officina Serif Std Book" panose="02060506040203020204" pitchFamily="18" charset="0"/>
              </a:rPr>
              <a:t>Titel</a:t>
            </a:r>
            <a:r>
              <a:rPr lang="en-US" sz="2400" b="1" cap="all" baseline="0" dirty="0">
                <a:solidFill>
                  <a:schemeClr val="accent2"/>
                </a:solidFill>
                <a:latin typeface="ITC Officina Serif Std Book" panose="02060506040203020204" pitchFamily="18" charset="0"/>
              </a:rPr>
              <a:t> </a:t>
            </a:r>
            <a:r>
              <a:rPr lang="en-US" sz="2400" b="1" cap="all" baseline="0" dirty="0" err="1">
                <a:solidFill>
                  <a:schemeClr val="accent2"/>
                </a:solidFill>
                <a:latin typeface="ITC Officina Serif Std Book" panose="02060506040203020204" pitchFamily="18" charset="0"/>
              </a:rPr>
              <a:t>eintragen</a:t>
            </a:r>
            <a:endParaRPr lang="en-US" sz="2400" b="1" cap="all" baseline="0" dirty="0">
              <a:solidFill>
                <a:schemeClr val="accent2"/>
              </a:solidFill>
              <a:latin typeface="ITC Officina Serif Std Book" panose="02060506040203020204" pitchFamily="18" charset="0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2F901E84-F444-41FF-A9F5-6AFD08DF0B10}"/>
              </a:ext>
            </a:extLst>
          </p:cNvPr>
          <p:cNvSpPr/>
          <p:nvPr userDrawn="1"/>
        </p:nvSpPr>
        <p:spPr bwMode="auto">
          <a:xfrm>
            <a:off x="786000" y="4462086"/>
            <a:ext cx="5941261" cy="5510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80000" tIns="90000" rIns="180000" bIns="90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cap="all" baseline="0" dirty="0">
                <a:solidFill>
                  <a:schemeClr val="accent2"/>
                </a:solidFill>
                <a:latin typeface="ITC Officina Serif Std Book" panose="02060506040203020204" pitchFamily="18" charset="0"/>
              </a:rPr>
              <a:t>Text </a:t>
            </a:r>
            <a:r>
              <a:rPr lang="en-US" sz="2400" b="1" cap="all" baseline="0" dirty="0" err="1">
                <a:solidFill>
                  <a:schemeClr val="accent2"/>
                </a:solidFill>
                <a:latin typeface="ITC Officina Serif Std Book" panose="02060506040203020204" pitchFamily="18" charset="0"/>
              </a:rPr>
              <a:t>für</a:t>
            </a:r>
            <a:r>
              <a:rPr lang="en-US" sz="2400" b="1" cap="all" baseline="0" dirty="0">
                <a:solidFill>
                  <a:schemeClr val="accent2"/>
                </a:solidFill>
                <a:latin typeface="ITC Officina Serif Std Book" panose="02060506040203020204" pitchFamily="18" charset="0"/>
              </a:rPr>
              <a:t> 2. </a:t>
            </a:r>
            <a:r>
              <a:rPr lang="en-US" sz="2400" b="1" cap="all" baseline="0" dirty="0" err="1">
                <a:solidFill>
                  <a:schemeClr val="accent2"/>
                </a:solidFill>
                <a:latin typeface="ITC Officina Serif Std Book" panose="02060506040203020204" pitchFamily="18" charset="0"/>
              </a:rPr>
              <a:t>Zeile</a:t>
            </a:r>
            <a:r>
              <a:rPr lang="en-US" sz="2400" b="1" cap="all" baseline="0" dirty="0">
                <a:solidFill>
                  <a:schemeClr val="accent2"/>
                </a:solidFill>
                <a:latin typeface="ITC Officina Serif Std Book" panose="02060506040203020204" pitchFamily="18" charset="0"/>
              </a:rPr>
              <a:t> </a:t>
            </a:r>
            <a:r>
              <a:rPr lang="en-US" sz="2400" b="1" cap="all" baseline="0" dirty="0" err="1">
                <a:solidFill>
                  <a:schemeClr val="accent2"/>
                </a:solidFill>
                <a:latin typeface="ITC Officina Serif Std Book" panose="02060506040203020204" pitchFamily="18" charset="0"/>
              </a:rPr>
              <a:t>bei</a:t>
            </a:r>
            <a:r>
              <a:rPr lang="en-US" sz="2400" b="1" cap="all" baseline="0" dirty="0">
                <a:solidFill>
                  <a:schemeClr val="accent2"/>
                </a:solidFill>
                <a:latin typeface="ITC Officina Serif Std Book" panose="02060506040203020204" pitchFamily="18" charset="0"/>
              </a:rPr>
              <a:t> </a:t>
            </a:r>
            <a:r>
              <a:rPr lang="en-US" sz="2400" b="1" cap="all" baseline="0" dirty="0" err="1">
                <a:solidFill>
                  <a:schemeClr val="accent2"/>
                </a:solidFill>
                <a:latin typeface="ITC Officina Serif Std Book" panose="02060506040203020204" pitchFamily="18" charset="0"/>
              </a:rPr>
              <a:t>Bedarf</a:t>
            </a:r>
            <a:r>
              <a:rPr lang="en-US" sz="2400" b="1" cap="all" baseline="0" dirty="0">
                <a:solidFill>
                  <a:schemeClr val="accent2"/>
                </a:solidFill>
                <a:latin typeface="ITC Officina Serif Std Book" panose="02060506040203020204" pitchFamily="18" charset="0"/>
              </a:rPr>
              <a:t> </a:t>
            </a:r>
            <a:r>
              <a:rPr lang="en-US" sz="2400" b="1" cap="all" baseline="0" dirty="0" err="1">
                <a:solidFill>
                  <a:schemeClr val="accent2"/>
                </a:solidFill>
                <a:latin typeface="ITC Officina Serif Std Book" panose="02060506040203020204" pitchFamily="18" charset="0"/>
              </a:rPr>
              <a:t>löschen</a:t>
            </a:r>
            <a:endParaRPr lang="en-US" sz="2400" b="1" cap="all" baseline="0" dirty="0">
              <a:solidFill>
                <a:schemeClr val="accent2"/>
              </a:solidFill>
              <a:latin typeface="ITC Officina Serif Std Book" panose="02060506040203020204" pitchFamily="18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4A677C77-77B7-4687-8D06-3001DFDE5819}"/>
              </a:ext>
            </a:extLst>
          </p:cNvPr>
          <p:cNvGrpSpPr/>
          <p:nvPr userDrawn="1"/>
        </p:nvGrpSpPr>
        <p:grpSpPr>
          <a:xfrm>
            <a:off x="428039" y="2079000"/>
            <a:ext cx="11341800" cy="4005001"/>
            <a:chOff x="428039" y="2079000"/>
            <a:chExt cx="11341800" cy="4005001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C674145D-6E9C-4F35-8249-EC239F1DAB06}"/>
                </a:ext>
              </a:extLst>
            </p:cNvPr>
            <p:cNvSpPr/>
            <p:nvPr userDrawn="1"/>
          </p:nvSpPr>
          <p:spPr>
            <a:xfrm>
              <a:off x="428039" y="2079000"/>
              <a:ext cx="11340000" cy="4005000"/>
            </a:xfrm>
            <a:prstGeom prst="rect">
              <a:avLst/>
            </a:prstGeom>
            <a:solidFill>
              <a:srgbClr val="FBB9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08000" rIns="108000" bIns="108000" rtlCol="0" anchor="t"/>
            <a:lstStyle/>
            <a:p>
              <a:pPr algn="ctr"/>
              <a:endParaRPr lang="de-DE" sz="1400" dirty="0">
                <a:solidFill>
                  <a:schemeClr val="tx1"/>
                </a:solidFill>
              </a:endParaRPr>
            </a:p>
          </p:txBody>
        </p:sp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78A93D29-A78D-412D-BA92-B79BDADD134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130" t="32633" b="11858"/>
            <a:stretch/>
          </p:blipFill>
          <p:spPr>
            <a:xfrm>
              <a:off x="8031000" y="2403971"/>
              <a:ext cx="3738839" cy="3680030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0181568D-7D34-4D16-9C30-73CACE1F610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731" r="56775"/>
            <a:stretch/>
          </p:blipFill>
          <p:spPr>
            <a:xfrm>
              <a:off x="428039" y="2258999"/>
              <a:ext cx="3583109" cy="3825001"/>
            </a:xfrm>
            <a:prstGeom prst="rect">
              <a:avLst/>
            </a:prstGeom>
          </p:spPr>
        </p:pic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71489B4C-A592-442A-80F6-8C67A8DCD7C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95982" y="4642656"/>
            <a:ext cx="2734697" cy="998976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DF314F09-FD92-4E8B-962D-D518BA5465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 r="15115"/>
          <a:stretch/>
        </p:blipFill>
        <p:spPr>
          <a:xfrm flipH="1">
            <a:off x="428039" y="2623048"/>
            <a:ext cx="1527967" cy="657550"/>
          </a:xfrm>
          <a:prstGeom prst="rect">
            <a:avLst/>
          </a:prstGeom>
        </p:spPr>
      </p:pic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CEE45E7A-AE90-4AB1-9383-8290A026D648}"/>
              </a:ext>
            </a:extLst>
          </p:cNvPr>
          <p:cNvGrpSpPr/>
          <p:nvPr userDrawn="1"/>
        </p:nvGrpSpPr>
        <p:grpSpPr>
          <a:xfrm>
            <a:off x="1749216" y="293447"/>
            <a:ext cx="4378358" cy="1155553"/>
            <a:chOff x="6094806" y="293447"/>
            <a:chExt cx="4816193" cy="1155553"/>
          </a:xfrm>
        </p:grpSpPr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96F8094F-A896-4016-8FAE-34CF47CD4CB2}"/>
                </a:ext>
              </a:extLst>
            </p:cNvPr>
            <p:cNvSpPr txBox="1"/>
            <p:nvPr userDrawn="1"/>
          </p:nvSpPr>
          <p:spPr>
            <a:xfrm>
              <a:off x="6094806" y="647161"/>
              <a:ext cx="4096194" cy="801839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txBody>
            <a:bodyPr wrap="none" lIns="108000" tIns="108000" rIns="108000" bIns="108000" rtlCol="0">
              <a:noAutofit/>
            </a:bodyPr>
            <a:lstStyle/>
            <a:p>
              <a:pPr marL="0" marR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DE" sz="2200" b="1" cap="all" baseline="0" dirty="0">
                  <a:solidFill>
                    <a:srgbClr val="FBB900"/>
                  </a:solidFill>
                  <a:latin typeface="+mj-lt"/>
                </a:rPr>
                <a:t>Der </a:t>
              </a:r>
              <a:r>
                <a:rPr lang="de-DE" sz="2200" b="1" cap="all" baseline="0" dirty="0" err="1">
                  <a:solidFill>
                    <a:srgbClr val="FBB900"/>
                  </a:solidFill>
                  <a:latin typeface="+mj-lt"/>
                </a:rPr>
                <a:t>energiewirtschaft</a:t>
              </a:r>
              <a:endParaRPr lang="de-DE" sz="2200" b="1" cap="all" baseline="0" dirty="0">
                <a:solidFill>
                  <a:srgbClr val="FBB900"/>
                </a:solidFill>
                <a:latin typeface="+mj-lt"/>
              </a:endParaRPr>
            </a:p>
            <a:p>
              <a:pPr marL="0" marR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DE" sz="1320" b="1" cap="all" baseline="0" dirty="0">
                  <a:solidFill>
                    <a:srgbClr val="4B4B4B"/>
                  </a:solidFill>
                  <a:latin typeface="+mj-lt"/>
                </a:rPr>
                <a:t>Im Rahmen der e-</a:t>
              </a:r>
              <a:r>
                <a:rPr lang="de-DE" sz="1320" b="1" cap="all" baseline="0" dirty="0" err="1">
                  <a:solidFill>
                    <a:srgbClr val="4B4B4B"/>
                  </a:solidFill>
                  <a:latin typeface="+mj-lt"/>
                </a:rPr>
                <a:t>world</a:t>
              </a:r>
              <a:r>
                <a:rPr lang="de-DE" sz="1320" b="1" cap="all" baseline="0" dirty="0">
                  <a:solidFill>
                    <a:srgbClr val="4B4B4B"/>
                  </a:solidFill>
                  <a:latin typeface="+mj-lt"/>
                </a:rPr>
                <a:t> </a:t>
              </a:r>
              <a:r>
                <a:rPr lang="de-DE" sz="1320" b="1" cap="all" baseline="0" dirty="0" err="1">
                  <a:solidFill>
                    <a:srgbClr val="4B4B4B"/>
                  </a:solidFill>
                  <a:latin typeface="+mj-lt"/>
                </a:rPr>
                <a:t>energy</a:t>
              </a:r>
              <a:r>
                <a:rPr lang="de-DE" sz="1320" b="1" cap="all" baseline="0" dirty="0">
                  <a:solidFill>
                    <a:srgbClr val="4B4B4B"/>
                  </a:solidFill>
                  <a:latin typeface="+mj-lt"/>
                </a:rPr>
                <a:t> &amp; </a:t>
              </a:r>
              <a:r>
                <a:rPr lang="de-DE" sz="1320" b="1" cap="all" baseline="0" dirty="0" err="1">
                  <a:solidFill>
                    <a:srgbClr val="4B4B4B"/>
                  </a:solidFill>
                  <a:latin typeface="+mj-lt"/>
                </a:rPr>
                <a:t>water</a:t>
              </a:r>
              <a:endParaRPr lang="de-DE" sz="1320" b="1" cap="all" baseline="0" dirty="0">
                <a:solidFill>
                  <a:srgbClr val="4B4B4B"/>
                </a:solidFill>
                <a:latin typeface="+mj-lt"/>
              </a:endParaRPr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36985351-763D-43BB-928B-82AAFB5B364C}"/>
                </a:ext>
              </a:extLst>
            </p:cNvPr>
            <p:cNvSpPr txBox="1"/>
            <p:nvPr userDrawn="1"/>
          </p:nvSpPr>
          <p:spPr>
            <a:xfrm>
              <a:off x="6094806" y="293447"/>
              <a:ext cx="4816193" cy="615553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txBody>
            <a:bodyPr wrap="square">
              <a:spAutoFit/>
            </a:bodyPr>
            <a:lstStyle/>
            <a:p>
              <a:r>
                <a:rPr lang="de-DE" sz="3400" b="1" cap="all" baseline="0" dirty="0">
                  <a:solidFill>
                    <a:srgbClr val="FBB900"/>
                  </a:solidFill>
                  <a:latin typeface="+mj-lt"/>
                </a:rPr>
                <a:t>Karriereforum</a:t>
              </a:r>
              <a:endParaRPr lang="de-DE" sz="3400" dirty="0">
                <a:latin typeface="+mj-lt"/>
              </a:endParaRPr>
            </a:p>
          </p:txBody>
        </p:sp>
      </p:grpSp>
      <p:sp>
        <p:nvSpPr>
          <p:cNvPr id="48" name="Rechteck 47">
            <a:extLst>
              <a:ext uri="{FF2B5EF4-FFF2-40B4-BE49-F238E27FC236}">
                <a16:creationId xmlns:a16="http://schemas.microsoft.com/office/drawing/2014/main" id="{AFE5EC1D-08E1-4F36-86AB-A254A92FE3F5}"/>
              </a:ext>
            </a:extLst>
          </p:cNvPr>
          <p:cNvSpPr/>
          <p:nvPr userDrawn="1"/>
        </p:nvSpPr>
        <p:spPr bwMode="auto">
          <a:xfrm>
            <a:off x="767101" y="5330992"/>
            <a:ext cx="4608899" cy="4587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0" tIns="90000" rIns="180000" bIns="90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b="0" cap="all" baseline="0" dirty="0">
                <a:solidFill>
                  <a:schemeClr val="tx2"/>
                </a:solidFill>
                <a:latin typeface="+mj-lt"/>
              </a:rPr>
              <a:t>E-</a:t>
            </a:r>
            <a:r>
              <a:rPr lang="de-DE" sz="1800" b="0" cap="all" baseline="0" dirty="0" err="1">
                <a:solidFill>
                  <a:schemeClr val="tx2"/>
                </a:solidFill>
                <a:latin typeface="+mj-lt"/>
              </a:rPr>
              <a:t>world</a:t>
            </a:r>
            <a:r>
              <a:rPr lang="de-DE" sz="1800" b="0" cap="all" baseline="0" dirty="0">
                <a:solidFill>
                  <a:schemeClr val="tx2"/>
                </a:solidFill>
                <a:latin typeface="+mj-lt"/>
              </a:rPr>
              <a:t> Energy &amp; </a:t>
            </a:r>
            <a:r>
              <a:rPr lang="de-DE" sz="1800" b="0" cap="all" baseline="0" dirty="0" err="1">
                <a:solidFill>
                  <a:schemeClr val="tx2"/>
                </a:solidFill>
                <a:latin typeface="+mj-lt"/>
              </a:rPr>
              <a:t>water</a:t>
            </a:r>
            <a:r>
              <a:rPr lang="de-DE" sz="1800" b="0" cap="all" baseline="0" dirty="0">
                <a:solidFill>
                  <a:schemeClr val="tx2"/>
                </a:solidFill>
                <a:latin typeface="+mj-lt"/>
              </a:rPr>
              <a:t>, Halle 5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ED1B604-E933-4053-B65C-E58510413D91}"/>
              </a:ext>
            </a:extLst>
          </p:cNvPr>
          <p:cNvSpPr/>
          <p:nvPr userDrawn="1"/>
        </p:nvSpPr>
        <p:spPr bwMode="auto">
          <a:xfrm>
            <a:off x="767102" y="4976458"/>
            <a:ext cx="1863898" cy="45875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0" tIns="90000" rIns="180000" bIns="90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800" b="0" cap="all" baseline="0" dirty="0">
                <a:solidFill>
                  <a:schemeClr val="tx2"/>
                </a:solidFill>
                <a:latin typeface="+mj-lt"/>
              </a:rPr>
              <a:t>23. Juni 2022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5304E8-EE7E-4812-96D3-44C242C0390A}"/>
              </a:ext>
            </a:extLst>
          </p:cNvPr>
          <p:cNvSpPr/>
          <p:nvPr userDrawn="1"/>
        </p:nvSpPr>
        <p:spPr bwMode="auto">
          <a:xfrm>
            <a:off x="767102" y="4601069"/>
            <a:ext cx="2448898" cy="489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0" tIns="90000" rIns="180000" bIns="90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000" b="1" cap="all" baseline="0" dirty="0">
                <a:solidFill>
                  <a:srgbClr val="FBB900"/>
                </a:solidFill>
                <a:latin typeface="+mj-lt"/>
              </a:rPr>
              <a:t>Präsenzevent</a:t>
            </a: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FE86EA5C-6D91-433A-AAF5-0378D4E773A3}"/>
              </a:ext>
            </a:extLst>
          </p:cNvPr>
          <p:cNvGrpSpPr/>
          <p:nvPr userDrawn="1"/>
        </p:nvGrpSpPr>
        <p:grpSpPr>
          <a:xfrm>
            <a:off x="3944024" y="3117780"/>
            <a:ext cx="4236830" cy="1037983"/>
            <a:chOff x="4107046" y="3117780"/>
            <a:chExt cx="4236830" cy="1037983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0E197310-238D-4200-BF83-809F3DA78498}"/>
                </a:ext>
              </a:extLst>
            </p:cNvPr>
            <p:cNvSpPr/>
            <p:nvPr userDrawn="1"/>
          </p:nvSpPr>
          <p:spPr bwMode="auto">
            <a:xfrm>
              <a:off x="4107046" y="3604673"/>
              <a:ext cx="4236830" cy="5510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0" tIns="90000" rIns="180000" bIns="90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DE" sz="2400" b="1" cap="all" baseline="0" dirty="0">
                  <a:solidFill>
                    <a:srgbClr val="FBB900"/>
                  </a:solidFill>
                  <a:latin typeface="+mj-lt"/>
                </a:rPr>
                <a:t>Mitarbeiter gewinnen</a:t>
              </a:r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396AFAD3-31C8-4D22-98B9-9395F4AEC2CF}"/>
                </a:ext>
              </a:extLst>
            </p:cNvPr>
            <p:cNvSpPr/>
            <p:nvPr userDrawn="1"/>
          </p:nvSpPr>
          <p:spPr bwMode="auto">
            <a:xfrm>
              <a:off x="4304290" y="3117780"/>
              <a:ext cx="3842341" cy="5510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80000" tIns="90000" rIns="180000" bIns="90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de-DE" sz="2400" b="1" cap="all" baseline="0" dirty="0">
                  <a:solidFill>
                    <a:srgbClr val="4B4B4B"/>
                  </a:solidFill>
                  <a:latin typeface="+mj-lt"/>
                </a:rPr>
                <a:t>Talente entdecken</a:t>
              </a:r>
            </a:p>
          </p:txBody>
        </p:sp>
      </p:grpSp>
      <p:sp>
        <p:nvSpPr>
          <p:cNvPr id="51" name="Rechteck 50">
            <a:extLst>
              <a:ext uri="{FF2B5EF4-FFF2-40B4-BE49-F238E27FC236}">
                <a16:creationId xmlns:a16="http://schemas.microsoft.com/office/drawing/2014/main" id="{6246E927-4BE4-4A58-92BD-8FF53504C98E}"/>
              </a:ext>
            </a:extLst>
          </p:cNvPr>
          <p:cNvSpPr/>
          <p:nvPr userDrawn="1"/>
        </p:nvSpPr>
        <p:spPr bwMode="auto">
          <a:xfrm>
            <a:off x="8886000" y="5314034"/>
            <a:ext cx="2520911" cy="489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0" tIns="90000" rIns="180000" bIns="90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000" b="0" cap="all" baseline="0" dirty="0">
                <a:solidFill>
                  <a:schemeClr val="tx2"/>
                </a:solidFill>
                <a:latin typeface="+mj-lt"/>
              </a:rPr>
              <a:t>Mai bis Juli 2022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051A8121-DAA7-4D33-8248-ECA6E174F8FF}"/>
              </a:ext>
            </a:extLst>
          </p:cNvPr>
          <p:cNvSpPr/>
          <p:nvPr userDrawn="1"/>
        </p:nvSpPr>
        <p:spPr bwMode="auto">
          <a:xfrm>
            <a:off x="7668073" y="4954034"/>
            <a:ext cx="3738839" cy="489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0" tIns="90000" rIns="180000" bIns="90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000" b="1" cap="all" baseline="0" dirty="0">
                <a:solidFill>
                  <a:srgbClr val="FBB900"/>
                </a:solidFill>
                <a:latin typeface="+mj-lt"/>
              </a:rPr>
              <a:t>Digitales </a:t>
            </a:r>
            <a:r>
              <a:rPr lang="de-DE" sz="2000" b="1" cap="all" baseline="0" dirty="0" err="1">
                <a:solidFill>
                  <a:srgbClr val="FBB900"/>
                </a:solidFill>
                <a:latin typeface="+mj-lt"/>
              </a:rPr>
              <a:t>matchmaking</a:t>
            </a:r>
            <a:endParaRPr lang="de-DE" sz="2000" b="1" cap="all" baseline="0" dirty="0">
              <a:solidFill>
                <a:srgbClr val="FBB9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4126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"/>
          <p:cNvSpPr>
            <a:spLocks noGrp="1"/>
          </p:cNvSpPr>
          <p:nvPr>
            <p:ph idx="1" hasCustomPrompt="1"/>
          </p:nvPr>
        </p:nvSpPr>
        <p:spPr>
          <a:xfrm>
            <a:off x="432000" y="1125538"/>
            <a:ext cx="11328400" cy="4823742"/>
          </a:xfrm>
          <a:prstGeom prst="rect">
            <a:avLst/>
          </a:prstGeom>
        </p:spPr>
        <p:txBody>
          <a:bodyPr vert="horz" lIns="108000" tIns="108000" rIns="108000" bIns="108000" rtlCol="0">
            <a:noAutofit/>
          </a:bodyPr>
          <a:lstStyle>
            <a:lvl2pPr marL="0" indent="179388">
              <a:buClr>
                <a:srgbClr val="FBB900"/>
              </a:buClr>
              <a:defRPr/>
            </a:lvl2pPr>
          </a:lstStyle>
          <a:p>
            <a:pPr lvl="1"/>
            <a:r>
              <a:rPr lang="de-DE" dirty="0"/>
              <a:t>Text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B415C0C-5F36-4575-964F-480298FD0F5D}"/>
              </a:ext>
            </a:extLst>
          </p:cNvPr>
          <p:cNvSpPr/>
          <p:nvPr userDrawn="1"/>
        </p:nvSpPr>
        <p:spPr>
          <a:xfrm>
            <a:off x="0" y="1"/>
            <a:ext cx="12192000" cy="10084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8" name="Titelplatzhalter 1">
            <a:extLst>
              <a:ext uri="{FF2B5EF4-FFF2-40B4-BE49-F238E27FC236}">
                <a16:creationId xmlns:a16="http://schemas.microsoft.com/office/drawing/2014/main" id="{A8640205-D459-441B-BFD8-699666604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55874"/>
            <a:ext cx="10164200" cy="40883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solidFill>
                  <a:srgbClr val="FBB900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8396B11-E25C-47AC-B84F-513C914FD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269" y="308760"/>
            <a:ext cx="885731" cy="473091"/>
          </a:xfrm>
          <a:prstGeom prst="rect">
            <a:avLst/>
          </a:prstGeom>
        </p:spPr>
      </p:pic>
      <p:sp>
        <p:nvSpPr>
          <p:cNvPr id="16" name="Foliennummernplatzhalter 5">
            <a:extLst>
              <a:ext uri="{FF2B5EF4-FFF2-40B4-BE49-F238E27FC236}">
                <a16:creationId xmlns:a16="http://schemas.microsoft.com/office/drawing/2014/main" id="{5D2050BC-BBF8-4640-AE57-4DD290C5F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568" y="6582489"/>
            <a:ext cx="930633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2D92F9-AE9B-43B7-ADA5-887B9F8E03E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Datumsplatzhalter 3">
            <a:extLst>
              <a:ext uri="{FF2B5EF4-FFF2-40B4-BE49-F238E27FC236}">
                <a16:creationId xmlns:a16="http://schemas.microsoft.com/office/drawing/2014/main" id="{5CC0383B-5040-4D3D-8BEF-E945DF1EF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56634" y="6364340"/>
            <a:ext cx="130356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18" name="Gerade Verbindung 11">
            <a:extLst>
              <a:ext uri="{FF2B5EF4-FFF2-40B4-BE49-F238E27FC236}">
                <a16:creationId xmlns:a16="http://schemas.microsoft.com/office/drawing/2014/main" id="{ED9DF010-CBDD-46A5-B6AC-0E8E9743F578}"/>
              </a:ext>
            </a:extLst>
          </p:cNvPr>
          <p:cNvCxnSpPr/>
          <p:nvPr userDrawn="1"/>
        </p:nvCxnSpPr>
        <p:spPr>
          <a:xfrm>
            <a:off x="432000" y="6093296"/>
            <a:ext cx="11328000" cy="0"/>
          </a:xfrm>
          <a:prstGeom prst="line">
            <a:avLst/>
          </a:prstGeom>
          <a:ln w="127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fik 18" descr="conenergy_ag_sw_schwarz.eps">
            <a:extLst>
              <a:ext uri="{FF2B5EF4-FFF2-40B4-BE49-F238E27FC236}">
                <a16:creationId xmlns:a16="http://schemas.microsoft.com/office/drawing/2014/main" id="{05DA4484-B6D1-48C7-BCE8-F8C1124577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1166647" y="6306022"/>
            <a:ext cx="1256945" cy="340422"/>
          </a:xfrm>
          <a:prstGeom prst="rect">
            <a:avLst/>
          </a:prstGeom>
        </p:spPr>
      </p:pic>
      <p:pic>
        <p:nvPicPr>
          <p:cNvPr id="20" name="Grafik 19" descr="conenergy_ag_sw_schwarz.eps">
            <a:extLst>
              <a:ext uri="{FF2B5EF4-FFF2-40B4-BE49-F238E27FC236}">
                <a16:creationId xmlns:a16="http://schemas.microsoft.com/office/drawing/2014/main" id="{99C57718-1AD7-4E7A-B1E8-8DB91904704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lum bright="10000"/>
          </a:blip>
          <a:stretch>
            <a:fillRect/>
          </a:stretch>
        </p:blipFill>
        <p:spPr>
          <a:xfrm>
            <a:off x="444336" y="6237369"/>
            <a:ext cx="503956" cy="503956"/>
          </a:xfrm>
          <a:prstGeom prst="rect">
            <a:avLst/>
          </a:prstGeom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5CE0B4AB-DFEE-4D3B-99F8-E8F6880E756D}"/>
              </a:ext>
            </a:extLst>
          </p:cNvPr>
          <p:cNvSpPr/>
          <p:nvPr userDrawn="1"/>
        </p:nvSpPr>
        <p:spPr>
          <a:xfrm>
            <a:off x="97500" y="108000"/>
            <a:ext cx="2581440" cy="6651000"/>
          </a:xfrm>
          <a:prstGeom prst="rect">
            <a:avLst/>
          </a:prstGeom>
          <a:solidFill>
            <a:srgbClr val="FBB9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196AFA95-E362-430F-96FD-DF707BF5495D}"/>
              </a:ext>
            </a:extLst>
          </p:cNvPr>
          <p:cNvSpPr/>
          <p:nvPr userDrawn="1"/>
        </p:nvSpPr>
        <p:spPr>
          <a:xfrm>
            <a:off x="2786940" y="1"/>
            <a:ext cx="9405060" cy="10084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34FE9F0-08C6-4802-AE16-414DC4D6B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568" y="6582489"/>
            <a:ext cx="930633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2D92F9-AE9B-43B7-ADA5-887B9F8E03E0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D090C91-D1E2-4CBB-A37B-339931D93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56634" y="6364340"/>
            <a:ext cx="1303567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cxnSp>
        <p:nvCxnSpPr>
          <p:cNvPr id="6" name="Gerade Verbindung 11">
            <a:extLst>
              <a:ext uri="{FF2B5EF4-FFF2-40B4-BE49-F238E27FC236}">
                <a16:creationId xmlns:a16="http://schemas.microsoft.com/office/drawing/2014/main" id="{01C9B93E-7350-4C80-BC56-F4F7D3F33666}"/>
              </a:ext>
            </a:extLst>
          </p:cNvPr>
          <p:cNvCxnSpPr>
            <a:cxnSpLocks/>
          </p:cNvCxnSpPr>
          <p:nvPr userDrawn="1"/>
        </p:nvCxnSpPr>
        <p:spPr>
          <a:xfrm>
            <a:off x="2811000" y="6093296"/>
            <a:ext cx="8949000" cy="0"/>
          </a:xfrm>
          <a:prstGeom prst="line">
            <a:avLst/>
          </a:prstGeom>
          <a:ln w="12700">
            <a:solidFill>
              <a:srgbClr val="A5A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 descr="conenergy_ag_sw_schwarz.eps">
            <a:extLst>
              <a:ext uri="{FF2B5EF4-FFF2-40B4-BE49-F238E27FC236}">
                <a16:creationId xmlns:a16="http://schemas.microsoft.com/office/drawing/2014/main" id="{DE000519-8092-422E-8E54-BD17378E9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3531000" y="6306022"/>
            <a:ext cx="1256945" cy="340422"/>
          </a:xfrm>
          <a:prstGeom prst="rect">
            <a:avLst/>
          </a:prstGeom>
        </p:spPr>
      </p:pic>
      <p:pic>
        <p:nvPicPr>
          <p:cNvPr id="8" name="Grafik 7" descr="conenergy_ag_sw_schwarz.eps">
            <a:extLst>
              <a:ext uri="{FF2B5EF4-FFF2-40B4-BE49-F238E27FC236}">
                <a16:creationId xmlns:a16="http://schemas.microsoft.com/office/drawing/2014/main" id="{D68493D5-3C32-48BC-94CB-175EC1B88E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2811000" y="6237369"/>
            <a:ext cx="503956" cy="503956"/>
          </a:xfrm>
          <a:prstGeom prst="rect">
            <a:avLst/>
          </a:prstGeom>
          <a:effectLst/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C796D49E-E2A6-4D3D-BD69-FEC96FA5572D}"/>
              </a:ext>
            </a:extLst>
          </p:cNvPr>
          <p:cNvSpPr/>
          <p:nvPr userDrawn="1"/>
        </p:nvSpPr>
        <p:spPr>
          <a:xfrm rot="2700000">
            <a:off x="1121975" y="-117024"/>
            <a:ext cx="432048" cy="4320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/>
          <a:lstStyle/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AF33E11-EA37-4E4A-BE74-52CD212F8B75}"/>
              </a:ext>
            </a:extLst>
          </p:cNvPr>
          <p:cNvSpPr/>
          <p:nvPr userDrawn="1"/>
        </p:nvSpPr>
        <p:spPr>
          <a:xfrm>
            <a:off x="0" y="0"/>
            <a:ext cx="270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9E02925-DF90-44AC-A89A-283DFBC1B753}"/>
              </a:ext>
            </a:extLst>
          </p:cNvPr>
          <p:cNvSpPr/>
          <p:nvPr userDrawn="1"/>
        </p:nvSpPr>
        <p:spPr>
          <a:xfrm rot="5400000">
            <a:off x="-3385500" y="3375000"/>
            <a:ext cx="6858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0B728F7-44B6-487C-A0AC-3D9532ED68B8}"/>
              </a:ext>
            </a:extLst>
          </p:cNvPr>
          <p:cNvSpPr/>
          <p:nvPr userDrawn="1"/>
        </p:nvSpPr>
        <p:spPr>
          <a:xfrm rot="5400000">
            <a:off x="-683929" y="3351760"/>
            <a:ext cx="6858000" cy="131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35B6272-1C22-4F72-B9C7-7028B88E6578}"/>
              </a:ext>
            </a:extLst>
          </p:cNvPr>
          <p:cNvSpPr/>
          <p:nvPr userDrawn="1"/>
        </p:nvSpPr>
        <p:spPr>
          <a:xfrm>
            <a:off x="-10500" y="6759000"/>
            <a:ext cx="27000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FCEB2297-1530-4A84-86E1-A0D1FCB0BA8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11001" y="1125538"/>
            <a:ext cx="8949200" cy="4823742"/>
          </a:xfrm>
          <a:prstGeom prst="rect">
            <a:avLst/>
          </a:prstGeom>
        </p:spPr>
        <p:txBody>
          <a:bodyPr vert="horz" lIns="108000" tIns="108000" rIns="108000" bIns="108000" rtlCol="0">
            <a:noAutofit/>
          </a:bodyPr>
          <a:lstStyle>
            <a:lvl2pPr marL="0" indent="182563">
              <a:buClr>
                <a:srgbClr val="FBB900"/>
              </a:buClr>
              <a:defRPr/>
            </a:lvl2pPr>
          </a:lstStyle>
          <a:p>
            <a:pPr lvl="1"/>
            <a:r>
              <a:rPr lang="de-DE" dirty="0"/>
              <a:t>Text</a:t>
            </a:r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E47664C6-3783-43FA-B8A2-68B429577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833" y="355874"/>
            <a:ext cx="7785200" cy="40883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>
                <a:solidFill>
                  <a:srgbClr val="FBB900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441E0744-FD2A-4E99-AAC3-9C10CF929DC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269" y="308760"/>
            <a:ext cx="885731" cy="473091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B56AB7F4-4C84-4A19-9789-64B4546E55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1" t="34731" r="56775"/>
          <a:stretch/>
        </p:blipFill>
        <p:spPr>
          <a:xfrm>
            <a:off x="97500" y="1649890"/>
            <a:ext cx="2581440" cy="510911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07929B8-B5D4-47B0-8A22-9E5C8FB35E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15115"/>
          <a:stretch/>
        </p:blipFill>
        <p:spPr>
          <a:xfrm flipH="1">
            <a:off x="97298" y="796763"/>
            <a:ext cx="1527967" cy="6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68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09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all" baseline="0">
          <a:solidFill>
            <a:schemeClr val="accent2"/>
          </a:solidFill>
          <a:latin typeface="ITC Officina Serif Std Book" panose="02060506040203020204" pitchFamily="18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2000" i="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Arial" pitchFamily="34" charset="0"/>
        <a:buChar char="•"/>
        <a:defRPr sz="2000" i="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Arial" pitchFamily="34" charset="0"/>
        <a:buChar char="•"/>
        <a:defRPr sz="2000" i="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Arial" pitchFamily="34" charset="0"/>
        <a:buChar char="•"/>
        <a:defRPr sz="2000" i="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5pPr>
      <a:lvl6pPr marL="1076325" indent="-180975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6pPr>
      <a:lvl7pPr marL="1257300" indent="-180975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7pPr>
      <a:lvl8pPr marL="1438275" indent="-180975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8pPr>
      <a:lvl9pPr marL="1619250" indent="-180975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Officina Sans ITC Pro Book" panose="020C0506030503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-world.prototype.clu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jpe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jpeg"/><Relationship Id="rId25" Type="http://schemas.openxmlformats.org/officeDocument/2006/relationships/image" Target="../media/image30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jpe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world-essen.com/de/jobboerse" TargetMode="External"/><Relationship Id="rId2" Type="http://schemas.openxmlformats.org/officeDocument/2006/relationships/hyperlink" Target="https://www.e-world-essen.com/de/programm/karriereforu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86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7CAB32-4EA7-4679-B146-1FF9FEF99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55874"/>
            <a:ext cx="10164200" cy="408830"/>
          </a:xfrm>
        </p:spPr>
        <p:txBody>
          <a:bodyPr/>
          <a:lstStyle/>
          <a:p>
            <a:r>
              <a:rPr lang="de-DE" dirty="0"/>
              <a:t>Karriereforum der </a:t>
            </a:r>
            <a:r>
              <a:rPr lang="de-DE" dirty="0" err="1"/>
              <a:t>energiewirtschaft</a:t>
            </a:r>
            <a:endParaRPr lang="de-DE" dirty="0"/>
          </a:p>
        </p:txBody>
      </p:sp>
      <p:sp>
        <p:nvSpPr>
          <p:cNvPr id="6" name="Textplatzhalter 2"/>
          <p:cNvSpPr>
            <a:spLocks noGrp="1"/>
          </p:cNvSpPr>
          <p:nvPr>
            <p:ph idx="4294967295"/>
          </p:nvPr>
        </p:nvSpPr>
        <p:spPr>
          <a:xfrm>
            <a:off x="432000" y="1125538"/>
            <a:ext cx="9309000" cy="4823742"/>
          </a:xfrm>
          <a:prstGeom prst="rect">
            <a:avLst/>
          </a:prstGeom>
        </p:spPr>
        <p:txBody>
          <a:bodyPr vert="horz" lIns="108000" tIns="108000" rIns="108000" bIns="108000" rtlCol="0">
            <a:noAutofit/>
          </a:bodyPr>
          <a:lstStyle>
            <a:lvl2pPr>
              <a:defRPr/>
            </a:lvl2pPr>
          </a:lstStyle>
          <a:p>
            <a:pPr marL="365125" indent="-365125">
              <a:lnSpc>
                <a:spcPct val="130000"/>
              </a:lnSpc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Recruiting-Event</a:t>
            </a:r>
            <a:r>
              <a:rPr lang="de-DE" sz="2000" dirty="0">
                <a:latin typeface="Arial" charset="0"/>
                <a:cs typeface="Arial" charset="0"/>
              </a:rPr>
              <a:t> für Studenten und Absolventen mit Interesse an einem Jobeinstieg in die Energiebranche</a:t>
            </a:r>
          </a:p>
          <a:p>
            <a:pPr marL="365125" indent="-365125">
              <a:lnSpc>
                <a:spcPct val="130000"/>
              </a:lnSpc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Tipps</a:t>
            </a:r>
            <a:r>
              <a:rPr lang="de-DE" sz="2000" dirty="0">
                <a:latin typeface="Arial" charset="0"/>
                <a:cs typeface="Arial" charset="0"/>
              </a:rPr>
              <a:t> rund um Bewerbung, Karriereplanung und erste Berufsjahre</a:t>
            </a:r>
          </a:p>
          <a:p>
            <a:pPr marL="365125" indent="-365125">
              <a:lnSpc>
                <a:spcPct val="130000"/>
              </a:lnSpc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Digitale Matchmaking-Plattform  </a:t>
            </a:r>
          </a:p>
          <a:p>
            <a:pPr marL="365125" indent="-365125">
              <a:lnSpc>
                <a:spcPct val="130000"/>
              </a:lnSpc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Präsenzevent mit Programm und </a:t>
            </a:r>
            <a:r>
              <a:rPr lang="de-DE" sz="2000" dirty="0">
                <a:latin typeface="Arial" charset="0"/>
                <a:cs typeface="Arial" charset="0"/>
              </a:rPr>
              <a:t>Kontakt zu Personalleitern renommierter Unternehmen aus der Energiebranche  </a:t>
            </a:r>
          </a:p>
          <a:p>
            <a:pPr marL="365125" indent="-365125">
              <a:lnSpc>
                <a:spcPct val="130000"/>
              </a:lnSpc>
              <a:buClr>
                <a:srgbClr val="FBB900"/>
              </a:buClr>
              <a:buFontTx/>
              <a:buChar char="•"/>
            </a:pPr>
            <a:r>
              <a:rPr lang="de-DE" sz="2000" dirty="0">
                <a:latin typeface="Arial" charset="0"/>
                <a:cs typeface="Arial" charset="0"/>
              </a:rPr>
              <a:t>Speed-Hackathon auf dem Stand des </a:t>
            </a:r>
            <a:r>
              <a:rPr lang="de-DE" sz="2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E-</a:t>
            </a:r>
            <a:r>
              <a:rPr lang="de-DE" sz="200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world.prototype.club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>
              <a:lnSpc>
                <a:spcPct val="130000"/>
              </a:lnSpc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Jobbörse </a:t>
            </a:r>
            <a:r>
              <a:rPr lang="de-DE" sz="2000" dirty="0">
                <a:latin typeface="Arial" charset="0"/>
                <a:cs typeface="Arial" charset="0"/>
              </a:rPr>
              <a:t>mit freien Stellen der Unternehmen</a:t>
            </a:r>
            <a:endParaRPr lang="de-DE" sz="2000" b="1" dirty="0"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buClr>
                <a:srgbClr val="FBB900"/>
              </a:buClr>
              <a:buNone/>
            </a:pPr>
            <a:endParaRPr lang="de-DE" sz="1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23AD562-3A5C-4EAB-88A9-2A260944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Teilnehmende Unternehmen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4363DDB-CA3A-4FDE-8BE4-562F629B8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2D92F9-AE9B-43B7-ADA5-887B9F8E03E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8A666A-06C1-4E54-B126-04BCE6C8B2B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1D55DD2E-6E3E-48A4-9864-83CE6104DA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230" y="1192594"/>
            <a:ext cx="2009553" cy="133970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3DFDFD01-F112-448F-87EE-FFB42370D3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108" y="1133762"/>
            <a:ext cx="2186050" cy="145736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FDD839D-C16A-4E8D-8625-E3CBD038C2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483" y="1238036"/>
            <a:ext cx="1873229" cy="1248819"/>
          </a:xfrm>
          <a:prstGeom prst="rect">
            <a:avLst/>
          </a:prstGeom>
        </p:spPr>
      </p:pic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50DEC267-B0C2-4A7D-A50F-DFA32D4681C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03" y="3148765"/>
            <a:ext cx="1148887" cy="30289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E3728E4-7D27-4942-9A9B-FA7514D11B1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9" r="9759"/>
          <a:stretch/>
        </p:blipFill>
        <p:spPr>
          <a:xfrm>
            <a:off x="8172726" y="2576128"/>
            <a:ext cx="1748274" cy="144816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7337A16-CE10-47A9-8770-575C55080CB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0" r="9030"/>
          <a:stretch/>
        </p:blipFill>
        <p:spPr>
          <a:xfrm>
            <a:off x="1958761" y="3675561"/>
            <a:ext cx="1272368" cy="103519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37BB7FA-FD12-4D75-ABE7-A3FAF71E307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6" r="13373"/>
          <a:stretch/>
        </p:blipFill>
        <p:spPr>
          <a:xfrm>
            <a:off x="3674123" y="3766181"/>
            <a:ext cx="936877" cy="853954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649A40B-3E1C-4831-98BB-C0599EDBB40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786" y="3715754"/>
            <a:ext cx="1432214" cy="954809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ECFCEF3C-583F-4050-B457-C0B8BF5316A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5" y="4882347"/>
            <a:ext cx="1506868" cy="1004579"/>
          </a:xfrm>
          <a:prstGeom prst="rect">
            <a:avLst/>
          </a:prstGeom>
        </p:spPr>
      </p:pic>
      <p:pic>
        <p:nvPicPr>
          <p:cNvPr id="15" name="Grafik 14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9DF0BE0D-1134-40DA-8BA5-D4E48140066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57" y="5195196"/>
            <a:ext cx="1314092" cy="378881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DBE7B24-A92E-4C7B-97B4-4FBEF5BBC5AB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" t="21608" r="6383" b="23162"/>
          <a:stretch/>
        </p:blipFill>
        <p:spPr>
          <a:xfrm>
            <a:off x="6817035" y="5044597"/>
            <a:ext cx="1611555" cy="680078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2DA8AC77-248C-4308-BC3E-331FF8EB57D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09" y="4775273"/>
            <a:ext cx="1828091" cy="121872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FC0855A-0515-4B4A-935D-46DB13C6C85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194" y="4978265"/>
            <a:ext cx="1219112" cy="812742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18F8D596-037D-4818-A48A-30BB13C1D04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46" y="1708315"/>
            <a:ext cx="2077359" cy="30826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1EF0F-34C3-452A-AAB1-5A459F167EF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352" y="2927194"/>
            <a:ext cx="1756648" cy="746033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DFA022C3-A4F6-47C4-AF57-FBCA658203E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92" y="3938705"/>
            <a:ext cx="1266372" cy="508906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FAFCC7C4-BDE7-4257-868A-8693C6D6A39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765" y="3893708"/>
            <a:ext cx="1665235" cy="598900"/>
          </a:xfrm>
          <a:prstGeom prst="rect">
            <a:avLst/>
          </a:prstGeom>
        </p:spPr>
      </p:pic>
      <p:pic>
        <p:nvPicPr>
          <p:cNvPr id="28" name="Grafik 27" descr="Ein Bild, das Text, Geschirr enthält.&#10;&#10;Automatisch generierte Beschreibung">
            <a:extLst>
              <a:ext uri="{FF2B5EF4-FFF2-40B4-BE49-F238E27FC236}">
                <a16:creationId xmlns:a16="http://schemas.microsoft.com/office/drawing/2014/main" id="{0F3473C2-B719-4C43-9C88-00484E658ABA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808" y="4065281"/>
            <a:ext cx="1584192" cy="255755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7D0730BA-0B86-4596-A49F-26378FE2D9B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359" y="3023792"/>
            <a:ext cx="1915641" cy="552836"/>
          </a:xfrm>
          <a:prstGeom prst="rect">
            <a:avLst/>
          </a:prstGeom>
        </p:spPr>
      </p:pic>
      <p:pic>
        <p:nvPicPr>
          <p:cNvPr id="32" name="Grafik 31" descr="Ein Bild, das Text enthält.&#10;&#10;Automatisch generierte Beschreibung">
            <a:extLst>
              <a:ext uri="{FF2B5EF4-FFF2-40B4-BE49-F238E27FC236}">
                <a16:creationId xmlns:a16="http://schemas.microsoft.com/office/drawing/2014/main" id="{466E625B-BEA0-4FC4-A572-75C42F0BE35C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949" y="3044861"/>
            <a:ext cx="2186051" cy="510698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556BE093-B79A-4C36-8C88-661208B8A68A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000" y="3859407"/>
            <a:ext cx="667502" cy="667502"/>
          </a:xfrm>
          <a:prstGeom prst="rect">
            <a:avLst/>
          </a:prstGeom>
        </p:spPr>
      </p:pic>
      <p:pic>
        <p:nvPicPr>
          <p:cNvPr id="36" name="Grafik 35" descr="Ein Bild, das Text enthält.&#10;&#10;Automatisch generierte Beschreibung">
            <a:extLst>
              <a:ext uri="{FF2B5EF4-FFF2-40B4-BE49-F238E27FC236}">
                <a16:creationId xmlns:a16="http://schemas.microsoft.com/office/drawing/2014/main" id="{FCBDDB85-76E9-48D7-8DFA-E77D8677B001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44" y="5178714"/>
            <a:ext cx="1414587" cy="411845"/>
          </a:xfrm>
          <a:prstGeom prst="rect">
            <a:avLst/>
          </a:prstGeom>
        </p:spPr>
      </p:pic>
      <p:pic>
        <p:nvPicPr>
          <p:cNvPr id="20" name="Grafik 19" descr="Ein Bild, das Text enthält.&#10;&#10;Automatisch generierte Beschreibung">
            <a:extLst>
              <a:ext uri="{FF2B5EF4-FFF2-40B4-BE49-F238E27FC236}">
                <a16:creationId xmlns:a16="http://schemas.microsoft.com/office/drawing/2014/main" id="{74BB40E5-5665-4096-9F36-AE1DEB698A16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653" y="5214787"/>
            <a:ext cx="1414587" cy="339698"/>
          </a:xfrm>
          <a:prstGeom prst="rect">
            <a:avLst/>
          </a:prstGeom>
        </p:spPr>
      </p:pic>
      <p:pic>
        <p:nvPicPr>
          <p:cNvPr id="24" name="Grafik 23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324BCEE8-16ED-4E85-9113-5BF9E76EFABE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13" y="3076344"/>
            <a:ext cx="1219687" cy="44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48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88E06AD-EE03-457E-AB5D-6FB8D56A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Karriereforum der e-</a:t>
            </a:r>
            <a:r>
              <a:rPr lang="de-DE" dirty="0" err="1"/>
              <a:t>world</a:t>
            </a:r>
            <a:r>
              <a:rPr lang="de-DE" dirty="0"/>
              <a:t> in kürze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217347-2572-448A-8B80-DF9106B78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42D92F9-AE9B-43B7-ADA5-887B9F8E03E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921847-DBB1-4793-A7F7-E785C94E8F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BA440A66-C155-4990-BFB7-926E75B5B182}"/>
              </a:ext>
            </a:extLst>
          </p:cNvPr>
          <p:cNvSpPr txBox="1">
            <a:spLocks/>
          </p:cNvSpPr>
          <p:nvPr/>
        </p:nvSpPr>
        <p:spPr>
          <a:xfrm>
            <a:off x="431999" y="1170538"/>
            <a:ext cx="11328201" cy="1988462"/>
          </a:xfrm>
          <a:prstGeom prst="rect">
            <a:avLst/>
          </a:prstGeom>
        </p:spPr>
        <p:txBody>
          <a:bodyPr vert="horz" lIns="108000" tIns="108000" rIns="108000" bIns="108000" rtlCol="0">
            <a:noAutofit/>
          </a:bodyPr>
          <a:lstStyle>
            <a:lvl1pPr marL="18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  <a:defRPr sz="2000" i="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defRPr sz="2000" i="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defRPr sz="2000" i="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defRPr sz="2000" i="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5pPr>
            <a:lvl6pPr marL="1076325" indent="-1809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6pPr>
            <a:lvl7pPr marL="1257300" indent="-1809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7pPr>
            <a:lvl8pPr marL="1438275" indent="-1809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8pPr>
            <a:lvl9pPr marL="1619250" indent="-1809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>
                    <a:lumMod val="75000"/>
                  </a:schemeClr>
                </a:solidFill>
                <a:latin typeface="Officina Sans ITC Pro Book" panose="020C0506030503020204" pitchFamily="34" charset="0"/>
                <a:ea typeface="+mn-ea"/>
                <a:cs typeface="+mn-cs"/>
              </a:defRPr>
            </a:lvl9pPr>
          </a:lstStyle>
          <a:p>
            <a:pPr marL="365125" indent="-365125"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Digitales Matchmaking	</a:t>
            </a:r>
            <a:r>
              <a:rPr lang="de-DE" sz="2000" dirty="0">
                <a:latin typeface="Arial" charset="0"/>
                <a:cs typeface="Arial" charset="0"/>
              </a:rPr>
              <a:t>Mai bis Juli 2022</a:t>
            </a:r>
          </a:p>
          <a:p>
            <a:pPr marL="365125" indent="-365125"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Präsenzevent		</a:t>
            </a:r>
            <a:r>
              <a:rPr lang="de-DE" sz="2000" dirty="0">
                <a:latin typeface="Arial" charset="0"/>
                <a:cs typeface="Arial" charset="0"/>
              </a:rPr>
              <a:t>23. Juni 2022</a:t>
            </a:r>
          </a:p>
          <a:p>
            <a:pPr marL="365125" indent="-365125"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Ort				</a:t>
            </a:r>
            <a:r>
              <a:rPr lang="de-DE" sz="2000" dirty="0">
                <a:latin typeface="Arial" charset="0"/>
                <a:cs typeface="Arial" charset="0"/>
              </a:rPr>
              <a:t>Messe Essen, Halle 5 </a:t>
            </a:r>
            <a:r>
              <a:rPr lang="de-DE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Customer Solutions Forum</a:t>
            </a:r>
            <a:r>
              <a:rPr lang="de-DE" sz="2000" b="1" dirty="0">
                <a:latin typeface="Arial" charset="0"/>
                <a:cs typeface="Arial" charset="0"/>
              </a:rPr>
              <a:t>   </a:t>
            </a:r>
          </a:p>
          <a:p>
            <a:pPr marL="365125" indent="-365125"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Adresse 			</a:t>
            </a:r>
            <a:r>
              <a:rPr lang="de-DE" sz="2000" dirty="0">
                <a:latin typeface="Arial" charset="0"/>
                <a:cs typeface="Arial" charset="0"/>
              </a:rPr>
              <a:t>Messeplatz 1, 45131 Essen</a:t>
            </a:r>
          </a:p>
          <a:p>
            <a:pPr marL="365125" indent="-365125">
              <a:buClr>
                <a:srgbClr val="FBB900"/>
              </a:buClr>
              <a:buFontTx/>
              <a:buChar char="•"/>
            </a:pPr>
            <a:r>
              <a:rPr lang="de-DE" sz="2000" b="1" dirty="0">
                <a:latin typeface="Arial" charset="0"/>
                <a:cs typeface="Arial" charset="0"/>
              </a:rPr>
              <a:t>Uhrzeit			</a:t>
            </a:r>
            <a:r>
              <a:rPr lang="de-DE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09:30 – 15:00 Uhr</a:t>
            </a:r>
            <a:endParaRPr lang="de-DE" sz="2000" b="1" dirty="0"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buClr>
                <a:srgbClr val="FBB900"/>
              </a:buClr>
              <a:buFont typeface="Arial" pitchFamily="34" charset="0"/>
              <a:buNone/>
            </a:pPr>
            <a:endParaRPr lang="de-DE" sz="1000" b="1" dirty="0">
              <a:latin typeface="Arial" charset="0"/>
              <a:cs typeface="Arial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30E2932-F763-4236-BAFF-6168CB41BC92}"/>
              </a:ext>
            </a:extLst>
          </p:cNvPr>
          <p:cNvSpPr txBox="1"/>
          <p:nvPr/>
        </p:nvSpPr>
        <p:spPr>
          <a:xfrm>
            <a:off x="431999" y="3474834"/>
            <a:ext cx="11328201" cy="222240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>
            <a:spAutoFit/>
          </a:bodyPr>
          <a:lstStyle/>
          <a:p>
            <a:pPr marL="0" indent="0">
              <a:lnSpc>
                <a:spcPts val="2400"/>
              </a:lnSpc>
              <a:buClr>
                <a:srgbClr val="FBB900"/>
              </a:buClr>
              <a:buNone/>
            </a:pPr>
            <a:r>
              <a:rPr lang="de-DE" sz="1800" dirty="0">
                <a:latin typeface="+mn-lt"/>
              </a:rPr>
              <a:t>Für die kostenfreie Teilnahme am Karriereforum ist eine Anmeldung in der E-</a:t>
            </a:r>
            <a:r>
              <a:rPr lang="de-DE" sz="1800" dirty="0" err="1">
                <a:latin typeface="+mn-lt"/>
              </a:rPr>
              <a:t>world</a:t>
            </a:r>
            <a:r>
              <a:rPr lang="de-DE" sz="1800" dirty="0">
                <a:latin typeface="+mn-lt"/>
              </a:rPr>
              <a:t> Community,</a:t>
            </a:r>
            <a:br>
              <a:rPr lang="de-DE" sz="1800" dirty="0">
                <a:latin typeface="+mn-lt"/>
              </a:rPr>
            </a:br>
            <a:r>
              <a:rPr lang="de-DE" sz="1800" dirty="0">
                <a:latin typeface="+mn-lt"/>
              </a:rPr>
              <a:t>der digitalen Plattform der E-</a:t>
            </a:r>
            <a:r>
              <a:rPr lang="de-DE" sz="1800" dirty="0" err="1">
                <a:latin typeface="+mn-lt"/>
              </a:rPr>
              <a:t>world</a:t>
            </a:r>
            <a:r>
              <a:rPr lang="de-DE" sz="1800" dirty="0">
                <a:latin typeface="+mn-lt"/>
              </a:rPr>
              <a:t>, und der Beitritt zur Gruppe „Karriereforum 2022“ erforderlich.</a:t>
            </a:r>
          </a:p>
          <a:p>
            <a:pPr marL="0" indent="0">
              <a:lnSpc>
                <a:spcPts val="2400"/>
              </a:lnSpc>
              <a:buClr>
                <a:srgbClr val="FBB900"/>
              </a:buClr>
              <a:buNone/>
            </a:pPr>
            <a:endParaRPr lang="de-DE" sz="18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de-DE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Weitere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Informationen und Anmeldung unter: </a:t>
            </a:r>
            <a:b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800" b="1" dirty="0">
                <a:solidFill>
                  <a:srgbClr val="FBB9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https://www.e-world-essen.com/de/programm/karriereforum</a:t>
            </a:r>
            <a:r>
              <a:rPr lang="de-DE" sz="1800" b="1" dirty="0">
                <a:solidFill>
                  <a:srgbClr val="FBB9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de-DE" sz="1800" b="1" dirty="0">
              <a:solidFill>
                <a:srgbClr val="FBB9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buNone/>
            </a:pPr>
            <a:endParaRPr lang="de-DE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400"/>
              </a:lnSpc>
              <a:buNone/>
            </a:pP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Jobbörse: </a:t>
            </a:r>
            <a:r>
              <a:rPr lang="de-DE" b="1" dirty="0">
                <a:solidFill>
                  <a:srgbClr val="FBB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https://www.e-world-essen.com/de/jobboerse</a:t>
            </a:r>
            <a:r>
              <a:rPr lang="de-DE" b="1" dirty="0">
                <a:solidFill>
                  <a:srgbClr val="FBB9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800" dirty="0">
              <a:solidFill>
                <a:srgbClr val="FBB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704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traight Connector 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traight Connector 19"/>
</p:tagLst>
</file>

<file path=ppt/theme/theme1.xml><?xml version="1.0" encoding="utf-8"?>
<a:theme xmlns:a="http://schemas.openxmlformats.org/drawingml/2006/main" name="conenergy">
  <a:themeElements>
    <a:clrScheme name="E-world">
      <a:dk1>
        <a:sysClr val="windowText" lastClr="000000"/>
      </a:dk1>
      <a:lt1>
        <a:sysClr val="window" lastClr="FFFFFF"/>
      </a:lt1>
      <a:dk2>
        <a:srgbClr val="50555A"/>
      </a:dk2>
      <a:lt2>
        <a:srgbClr val="FFFFFF"/>
      </a:lt2>
      <a:accent1>
        <a:srgbClr val="A7321E"/>
      </a:accent1>
      <a:accent2>
        <a:srgbClr val="D74B14"/>
      </a:accent2>
      <a:accent3>
        <a:srgbClr val="EB7D00"/>
      </a:accent3>
      <a:accent4>
        <a:srgbClr val="E3A716"/>
      </a:accent4>
      <a:accent5>
        <a:srgbClr val="F1CB00"/>
      </a:accent5>
      <a:accent6>
        <a:srgbClr val="FFEC00"/>
      </a:accent6>
      <a:hlink>
        <a:srgbClr val="D74B14"/>
      </a:hlink>
      <a:folHlink>
        <a:srgbClr val="EB7D00"/>
      </a:folHlink>
    </a:clrScheme>
    <a:fontScheme name="conener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lIns="108000" tIns="108000" rIns="108000" bIns="108000" rtlCol="0" anchor="t"/>
      <a:lstStyle>
        <a:defPPr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3175">
          <a:noFill/>
          <a:prstDash val="dash"/>
        </a:ln>
      </a:spPr>
      <a:bodyPr wrap="square" lIns="108000" tIns="108000" rIns="108000" bIns="108000" rtlCol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900" b="1" dirty="0" smtClean="0">
            <a:solidFill>
              <a:schemeClr val="tx1"/>
            </a:solidFill>
          </a:defRPr>
        </a:defPPr>
      </a:lstStyle>
    </a:txDef>
  </a:objectDefaults>
  <a:extraClrSchemeLst/>
  <a:custClrLst>
    <a:custClr>
      <a:srgbClr val="C40505"/>
    </a:custClr>
    <a:custClr>
      <a:srgbClr val="FEA501"/>
    </a:custClr>
    <a:custClr>
      <a:srgbClr val="6B9B1A"/>
    </a:custClr>
    <a:custClr>
      <a:srgbClr val="4B4B4B"/>
    </a:custClr>
    <a:custClr>
      <a:srgbClr val="919191"/>
    </a:custClr>
    <a:custClr>
      <a:srgbClr val="C9C9C9"/>
    </a:custClr>
  </a:custClr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C29EE1B0571F4D9E0F380928BBE073" ma:contentTypeVersion="13" ma:contentTypeDescription="Ein neues Dokument erstellen." ma:contentTypeScope="" ma:versionID="e3576f0c6844531425411b16701ab11e">
  <xsd:schema xmlns:xsd="http://www.w3.org/2001/XMLSchema" xmlns:xs="http://www.w3.org/2001/XMLSchema" xmlns:p="http://schemas.microsoft.com/office/2006/metadata/properties" xmlns:ns2="fa9eeb10-0d12-4100-a2b5-20463baf9f0d" xmlns:ns3="dd0241bc-5e1d-4511-813e-6899a0a1277d" targetNamespace="http://schemas.microsoft.com/office/2006/metadata/properties" ma:root="true" ma:fieldsID="478afe35de828be937d7348da5f84a70" ns2:_="" ns3:_="">
    <xsd:import namespace="fa9eeb10-0d12-4100-a2b5-20463baf9f0d"/>
    <xsd:import namespace="dd0241bc-5e1d-4511-813e-6899a0a12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eeb10-0d12-4100-a2b5-20463baf9f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0241bc-5e1d-4511-813e-6899a0a12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4465D3-FBF8-43B0-A278-F63C7F66C7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74DDC-9A29-420E-B423-7B340D3E94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9eeb10-0d12-4100-a2b5-20463baf9f0d"/>
    <ds:schemaRef ds:uri="dd0241bc-5e1d-4511-813e-6899a0a12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FE4CEE-2E10-4FEC-AADE-B010EFFF97A2}">
  <ds:schemaRefs>
    <ds:schemaRef ds:uri="dd0241bc-5e1d-4511-813e-6899a0a1277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a9eeb10-0d12-4100-a2b5-20463baf9f0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Breitbild</PresentationFormat>
  <Paragraphs>22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ITC Officina Serif Std Book</vt:lpstr>
      <vt:lpstr>Officina Sans ITC Pro Book</vt:lpstr>
      <vt:lpstr>Tahoma</vt:lpstr>
      <vt:lpstr>conenergy</vt:lpstr>
      <vt:lpstr>PowerPoint-Präsentation</vt:lpstr>
      <vt:lpstr>Karriereforum der energiewirtschaft</vt:lpstr>
      <vt:lpstr>Teilnehmende Unternehmen</vt:lpstr>
      <vt:lpstr>Das Karriereforum der e-world in kürze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Teschner</dc:creator>
  <cp:lastModifiedBy>Marlena Klüver</cp:lastModifiedBy>
  <cp:revision>200</cp:revision>
  <dcterms:created xsi:type="dcterms:W3CDTF">2015-03-03T08:05:00Z</dcterms:created>
  <dcterms:modified xsi:type="dcterms:W3CDTF">2022-05-23T08:48:33Z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0x01010025C29EE1B0571F4D9E0F380928BBE073</vt:lpwstr>
  </property>
</Properties>
</file>